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1" r:id="rId5"/>
    <p:sldId id="258" r:id="rId6"/>
    <p:sldId id="260" r:id="rId7"/>
    <p:sldId id="261" r:id="rId8"/>
    <p:sldId id="263" r:id="rId9"/>
    <p:sldId id="268" r:id="rId10"/>
    <p:sldId id="264" r:id="rId11"/>
    <p:sldId id="266" r:id="rId12"/>
    <p:sldId id="273" r:id="rId13"/>
    <p:sldId id="277" r:id="rId14"/>
    <p:sldId id="26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26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45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76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7531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72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022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1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892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212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82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80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34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882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73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73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50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912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678A85-7719-46C9-A9EE-D15E7BA3AA01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3356BD-7308-4CC1-BD56-08758B3B31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719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garciaunizar.blogspot.com/2010/05/mentor-coach-o-clases-particular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26B5806-FB78-4CE2-8D3A-6793A7D01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4181" y="120073"/>
            <a:ext cx="10132291" cy="3308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pl-PL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Akademickie Liceum Ogólnokształcące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Politechniki Śląskiej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 Gliwicach</a:t>
            </a:r>
            <a:b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l-PL" sz="3600" dirty="0"/>
          </a:p>
          <a:p>
            <a:endParaRPr lang="pl-PL" dirty="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9771" y="350431"/>
            <a:ext cx="1955872" cy="174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2B3803-93C2-4515-8056-85ECE981A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" r="16667" b="-1"/>
          <a:stretch/>
        </p:blipFill>
        <p:spPr>
          <a:xfrm>
            <a:off x="2300840" y="2675464"/>
            <a:ext cx="6973455" cy="3931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2025-srebrne-liceum-perspektywy">
            <a:extLst>
              <a:ext uri="{FF2B5EF4-FFF2-40B4-BE49-F238E27FC236}">
                <a16:creationId xmlns:a16="http://schemas.microsoft.com/office/drawing/2014/main" id="{A8E28F79-6652-4476-A3E5-32D8E564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71" y="2308315"/>
            <a:ext cx="1951404" cy="2005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2234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9D6C970C-1254-4BC7-B9C7-22919EDD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666" y="-44009"/>
            <a:ext cx="3314567" cy="18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82CE983-512C-400D-B477-92AF5692C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770" y="1408480"/>
            <a:ext cx="3271861" cy="18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171" y="246448"/>
            <a:ext cx="1301029" cy="11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52BDCCB-E1C7-4AF9-B69D-A7F1537798A6}"/>
              </a:ext>
            </a:extLst>
          </p:cNvPr>
          <p:cNvSpPr/>
          <p:nvPr/>
        </p:nvSpPr>
        <p:spPr>
          <a:xfrm>
            <a:off x="316969" y="1408479"/>
            <a:ext cx="11558061" cy="443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Wspólne działania – Noc Naukowców w ALO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Konkurs na artykuł popularno-naukowy pod patronatem </a:t>
            </a:r>
          </a:p>
          <a:p>
            <a:pPr>
              <a:lnSpc>
                <a:spcPct val="200000"/>
              </a:lnSpc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    Centrum Popularyzacji Nauki : O nauce po ludzku „Miniatury ALO”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Współpraca z Centrum Karier Studenckich: sztab WOŚP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Współpraca ze studenckimi kołami naukowymi – fenomen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SpaceCoffee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Udział uczniów w programie ”Projekt Politechnika” – formuła PBL ; </a:t>
            </a:r>
            <a:br>
              <a:rPr lang="pl-PL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projekty badawcze dla uczniów szkoły prowadzone przez wykładowców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Zajęcia wychowania fizycznego w Ośrodku Sportu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7042F76-DFA3-4686-B4EB-0194BA59B926}"/>
              </a:ext>
            </a:extLst>
          </p:cNvPr>
          <p:cNvSpPr/>
          <p:nvPr/>
        </p:nvSpPr>
        <p:spPr>
          <a:xfrm>
            <a:off x="1808481" y="341195"/>
            <a:ext cx="383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Współpraca ALO z Politechniką</a:t>
            </a:r>
            <a:endParaRPr lang="pl-PL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E8C1FD3-25F7-40BF-9163-FD08C0E2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666" y="3319490"/>
            <a:ext cx="3300332" cy="18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42A2F61-9818-424C-BFCA-100B253AE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02" y="5067624"/>
            <a:ext cx="3300331" cy="18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858" y="534636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18528CD-AE1E-4F4B-9E0E-FB666101955F}"/>
              </a:ext>
            </a:extLst>
          </p:cNvPr>
          <p:cNvSpPr/>
          <p:nvPr/>
        </p:nvSpPr>
        <p:spPr>
          <a:xfrm rot="10800000" flipV="1">
            <a:off x="2373744" y="1004532"/>
            <a:ext cx="6749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Zajęcia wychowania fizycznego 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l-PL" dirty="0"/>
          </a:p>
        </p:txBody>
      </p:sp>
      <p:pic>
        <p:nvPicPr>
          <p:cNvPr id="6" name="Picture 4" descr="Obraz może zawierać: ludzie uprawiający sporty">
            <a:extLst>
              <a:ext uri="{FF2B5EF4-FFF2-40B4-BE49-F238E27FC236}">
                <a16:creationId xmlns:a16="http://schemas.microsoft.com/office/drawing/2014/main" id="{1963EC3A-E242-45F2-BC82-05813072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889" y="0"/>
            <a:ext cx="3333112" cy="24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6CF1692-B4E2-4A95-B6D9-A0375BF6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888" y="1542882"/>
            <a:ext cx="3333110" cy="19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śnieg, zewnętrzne, osoba, jazda na nartach&#10;&#10;Opis wygenerowany automatycznie">
            <a:extLst>
              <a:ext uri="{FF2B5EF4-FFF2-40B4-BE49-F238E27FC236}">
                <a16:creationId xmlns:a16="http://schemas.microsoft.com/office/drawing/2014/main" id="{D77CEBBE-C2C8-4931-BBC3-DC367EB359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885" y="3259938"/>
            <a:ext cx="3333111" cy="232658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20533F-C44E-4A19-93D3-D6010BE1C7BF}"/>
              </a:ext>
            </a:extLst>
          </p:cNvPr>
          <p:cNvSpPr/>
          <p:nvPr/>
        </p:nvSpPr>
        <p:spPr>
          <a:xfrm>
            <a:off x="508000" y="2498858"/>
            <a:ext cx="83733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Zajęcia prowadzone w Ośrodku Sportu Politechniki i w Ośrodku Jasna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Wybór różnych dyscyplin sportowych (od siatkówki do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discgolfa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Zajęcia na lodowisku zimą –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zniżka dla uczniów na wejścia indywidualne!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Grudniowe i marcowe wyjazdy narciarskie do Austrii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Akcja liczenia kroków „A może nad morze”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Dzień Sportu na obiektach Politechniki Śląskiej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Udział w licznych zawodach w regionie</a:t>
            </a: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D7EB495-F250-473C-AF90-5B0588C49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84" y="4967790"/>
            <a:ext cx="3333115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A9AC920-551E-42D6-B838-18C0EE67D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0696" y="73888"/>
            <a:ext cx="1955872" cy="17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41731FF-DB0E-4584-9D23-18CF670EC483}"/>
              </a:ext>
            </a:extLst>
          </p:cNvPr>
          <p:cNvSpPr txBox="1"/>
          <p:nvPr/>
        </p:nvSpPr>
        <p:spPr>
          <a:xfrm>
            <a:off x="472292" y="153495"/>
            <a:ext cx="868058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Ranking szkół średnich fundacji PERSPEKTYWY</a:t>
            </a:r>
          </a:p>
          <a:p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Ogólnopolski ranking liceów ogólnokształcących:</a:t>
            </a:r>
          </a:p>
          <a:p>
            <a:r>
              <a:rPr lang="pl-PL" b="1" dirty="0"/>
              <a:t>    247 miejsce w Polsce na 1000 szkół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Kategoria „Srebrna tarcza” szkoły od 200 - 500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Wojewódzki ranking liceów ogólnokształcących:</a:t>
            </a:r>
            <a:br>
              <a:rPr lang="pl-PL" b="1" dirty="0"/>
            </a:br>
            <a:r>
              <a:rPr lang="pl-PL" b="1" dirty="0"/>
              <a:t>22 miejsce na 155 szkół śląskich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Gliwicki ranking licealny:</a:t>
            </a:r>
          </a:p>
          <a:p>
            <a:r>
              <a:rPr lang="pl-PL" b="1" dirty="0"/>
              <a:t>    3 miejsce</a:t>
            </a:r>
          </a:p>
          <a:p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Ranking liceów akademickich:</a:t>
            </a:r>
          </a:p>
          <a:p>
            <a:r>
              <a:rPr lang="pl-PL" b="1" dirty="0"/>
              <a:t>    12 miejsce w Polsce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Ranking maturalny:</a:t>
            </a:r>
          </a:p>
          <a:p>
            <a:r>
              <a:rPr lang="pl-PL" b="1" dirty="0"/>
              <a:t>    245 miejsce w Polsce</a:t>
            </a:r>
          </a:p>
          <a:p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01D459-718E-4196-84F3-F0B8895A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584" y="2664372"/>
            <a:ext cx="2686984" cy="2760876"/>
          </a:xfrm>
          <a:prstGeom prst="rect">
            <a:avLst/>
          </a:prstGeom>
        </p:spPr>
      </p:pic>
      <p:pic>
        <p:nvPicPr>
          <p:cNvPr id="1026" name="Picture 2" descr="2025-srebrne-liceum-perspektywy">
            <a:extLst>
              <a:ext uri="{FF2B5EF4-FFF2-40B4-BE49-F238E27FC236}">
                <a16:creationId xmlns:a16="http://schemas.microsoft.com/office/drawing/2014/main" id="{A019074F-E063-4E29-A7AA-0EA8F8DD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79" y="2513089"/>
            <a:ext cx="2981452" cy="30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 പേർ, 'AKADEMICKIE LICEUM OGÓLNOKSZTAŁCĄCE P TECHNIKI ŚLĄSKIEJ w GLIWICACH PO*CGNANIEMALTYS.ÓW 7YS 7YS.ÓW ÓW PO POŻEGNANIE MAC VI 215/2024 KOK SZKOLNY 20..s/202.4 20.5 20.' എന്ന് കാണിക്കുന്ന ടെക്‌സ്‌റ്റ് എന്നിവ എന്നതിന്റെ ഒരു ചിത്രമായിരിക്കാം">
            <a:extLst>
              <a:ext uri="{FF2B5EF4-FFF2-40B4-BE49-F238E27FC236}">
                <a16:creationId xmlns:a16="http://schemas.microsoft.com/office/drawing/2014/main" id="{BD05774D-4AE9-4AFD-8E8F-CDAC56D30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5348"/>
          <a:stretch/>
        </p:blipFill>
        <p:spPr bwMode="auto">
          <a:xfrm>
            <a:off x="1010369" y="140552"/>
            <a:ext cx="10171261" cy="44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CDB7B4D-AC0B-4A7A-8EC7-DA6EF151EDED}"/>
              </a:ext>
            </a:extLst>
          </p:cNvPr>
          <p:cNvSpPr txBox="1"/>
          <p:nvPr/>
        </p:nvSpPr>
        <p:spPr>
          <a:xfrm>
            <a:off x="341745" y="4563466"/>
            <a:ext cx="1171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ŚREDNIE WYNIKI MATUR W AKADEMICKIM LICEUM OGÓLNOKSZTAŁCĄCYM POLITECHNIKI ŚLĄSKIEJ W ROKU 2023/24: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2D2E395-4582-4C15-8DEB-31C959815745}"/>
              </a:ext>
            </a:extLst>
          </p:cNvPr>
          <p:cNvSpPr txBox="1"/>
          <p:nvPr/>
        </p:nvSpPr>
        <p:spPr>
          <a:xfrm>
            <a:off x="491136" y="5182464"/>
            <a:ext cx="214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j. polski PP   68% </a:t>
            </a:r>
          </a:p>
          <a:p>
            <a:r>
              <a:rPr lang="pl-PL" b="1" dirty="0"/>
              <a:t>j. pol. ustny 83%</a:t>
            </a:r>
          </a:p>
          <a:p>
            <a:r>
              <a:rPr lang="pl-PL" b="1" dirty="0"/>
              <a:t>j. polski PR 61%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D658DF-9B3A-4AC8-BB9D-69552DAD7F06}"/>
              </a:ext>
            </a:extLst>
          </p:cNvPr>
          <p:cNvSpPr txBox="1"/>
          <p:nvPr/>
        </p:nvSpPr>
        <p:spPr>
          <a:xfrm>
            <a:off x="2703441" y="5182465"/>
            <a:ext cx="2284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j. angielski PP  96%</a:t>
            </a:r>
          </a:p>
          <a:p>
            <a:r>
              <a:rPr lang="pl-PL" b="1" dirty="0"/>
              <a:t>j. ang. ustny 93%</a:t>
            </a:r>
          </a:p>
          <a:p>
            <a:r>
              <a:rPr lang="pl-PL" b="1" dirty="0"/>
              <a:t>j. angielski PR 85%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DC68482-5708-4D5E-A842-11F721B9AD75}"/>
              </a:ext>
            </a:extLst>
          </p:cNvPr>
          <p:cNvSpPr txBox="1"/>
          <p:nvPr/>
        </p:nvSpPr>
        <p:spPr>
          <a:xfrm>
            <a:off x="4989443" y="5182464"/>
            <a:ext cx="25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matematyka PP  91%</a:t>
            </a:r>
          </a:p>
          <a:p>
            <a:r>
              <a:rPr lang="pl-PL" b="1" dirty="0"/>
              <a:t>matematyka PR  50%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D08B72A-2785-4FED-A3B0-F2A47CD5905C}"/>
              </a:ext>
            </a:extLst>
          </p:cNvPr>
          <p:cNvSpPr txBox="1"/>
          <p:nvPr/>
        </p:nvSpPr>
        <p:spPr>
          <a:xfrm>
            <a:off x="7546109" y="5182464"/>
            <a:ext cx="237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biologia PR  62%</a:t>
            </a:r>
          </a:p>
          <a:p>
            <a:r>
              <a:rPr lang="pl-PL" b="1" dirty="0"/>
              <a:t>informatyka PR 62%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AB6EF76-4BF9-4149-9E56-CF51F22E5666}"/>
              </a:ext>
            </a:extLst>
          </p:cNvPr>
          <p:cNvSpPr txBox="1"/>
          <p:nvPr/>
        </p:nvSpPr>
        <p:spPr>
          <a:xfrm>
            <a:off x="9911821" y="5182464"/>
            <a:ext cx="237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geografia PR  92%</a:t>
            </a:r>
          </a:p>
          <a:p>
            <a:r>
              <a:rPr lang="pl-PL" b="1" dirty="0"/>
              <a:t>j. niemiecki PR  92%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409D847-045D-4BC2-9A7F-4A1BCFF0A74A}"/>
              </a:ext>
            </a:extLst>
          </p:cNvPr>
          <p:cNvSpPr txBox="1"/>
          <p:nvPr/>
        </p:nvSpPr>
        <p:spPr>
          <a:xfrm rot="21033754">
            <a:off x="6745841" y="1201576"/>
            <a:ext cx="3964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accent4"/>
                </a:solidFill>
                <a:latin typeface="Bradley Hand ITC" panose="03070402050302030203" pitchFamily="66" charset="0"/>
              </a:rPr>
              <a:t>Gratulacje!!</a:t>
            </a:r>
          </a:p>
        </p:txBody>
      </p:sp>
    </p:spTree>
    <p:extLst>
      <p:ext uri="{BB962C8B-B14F-4D97-AF65-F5344CB8AC3E}">
        <p14:creationId xmlns:p14="http://schemas.microsoft.com/office/powerpoint/2010/main" val="315902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902964-914A-4F0D-8F6E-4E480124EC85}"/>
              </a:ext>
            </a:extLst>
          </p:cNvPr>
          <p:cNvSpPr/>
          <p:nvPr/>
        </p:nvSpPr>
        <p:spPr>
          <a:xfrm>
            <a:off x="243841" y="152400"/>
            <a:ext cx="7376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Osiągniecia uczniów ALO</a:t>
            </a:r>
            <a:endParaRPr lang="pl-PL" dirty="0"/>
          </a:p>
        </p:txBody>
      </p:sp>
      <p:pic>
        <p:nvPicPr>
          <p:cNvPr id="6" name="Symbol zastępczy zawartości 6">
            <a:extLst>
              <a:ext uri="{FF2B5EF4-FFF2-40B4-BE49-F238E27FC236}">
                <a16:creationId xmlns:a16="http://schemas.microsoft.com/office/drawing/2014/main" id="{E4EF437B-3CAE-4BED-BC0E-BFCC4820A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02" y="4561554"/>
            <a:ext cx="2898198" cy="194445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48AB23-B723-432B-9FA8-81C93FFD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02" y="2192496"/>
            <a:ext cx="2886011" cy="21404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5B4A81E-AC61-432F-AA00-8DAE4836C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23891" b="19373"/>
          <a:stretch/>
        </p:blipFill>
        <p:spPr>
          <a:xfrm>
            <a:off x="9357732" y="0"/>
            <a:ext cx="2858928" cy="196389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29CB435-F340-46F7-8F88-E264AC2A5AF2}"/>
              </a:ext>
            </a:extLst>
          </p:cNvPr>
          <p:cNvSpPr/>
          <p:nvPr/>
        </p:nvSpPr>
        <p:spPr>
          <a:xfrm>
            <a:off x="243841" y="521732"/>
            <a:ext cx="89001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     Stypendium Prezesa Rady Ministrów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: 2020 – 1 stypendysta, 2021 – 2 stypendystów, 2022 – </a:t>
            </a:r>
            <a:br>
              <a:rPr lang="pl-PL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1 stypendysta, 2023 – 3 stypendystów, 2024 – 3 stypendystów</a:t>
            </a:r>
          </a:p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     Stypendium Ministra MEN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: 2020-1 stypendysta, 2021- 2 stypendystów, 2022- 1 stypendysta, 2023- 1 stypendysta, 2024 – 1 stypendysta</a:t>
            </a:r>
          </a:p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      Olimpiada Informatyczna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2020 - 2 laureatów, 2021 – 1 laureat, 2022 – 1 finalista krajowy, 2023 – 1 laureat (jedyni ze Śląska)            </a:t>
            </a:r>
            <a:br>
              <a:rPr lang="pl-PL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2020 - 1 brązowy medal w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Międzynarodowej Olimpiadzie Informatycznej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Olimpiada Matematyczna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2021 – 2 laureatów, 2022 – 1 laureat, 2023 – 1 laureat (jedyni z Gliwic), 2025 – 2 finalistów 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Olimpiada Chemii Zrównoważonej:</a:t>
            </a:r>
            <a:b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2023 – 1 laureat</a:t>
            </a:r>
          </a:p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    Olimpiada Lingwistyki Matematycznej: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2023 – 2 finalistów krajowych, 2025 – 1 laureat, 1 finalista,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Olimpiada Fizyczna: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2022 -  finalista krajowy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Olimpiadzie wiedzy ekonomicznej 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2021 - 1 finalista krajowy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Olimpiada wiedzy elektronicznej  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- informatyka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2025 – 1 laureat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Konkurs Politechniki Śląskiej: O Złoty Indeks 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2021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 laureatów w dziedzinie: Informatyka; </a:t>
            </a:r>
            <a:br>
              <a:rPr lang="pl-PL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2023 - 2 laureatów - Informatyka, 1 laureatka – chemia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2024 – 6 laureatów – informatyka, 1 laureat – chemia, 1 laureat – matematyka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2025 – 4 laureatów – informatyka, 2 laureatów– chemia. 1 laureat – fizyka, 2 laureatów - matematyka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Konkurs Politechniki : Elektronika - aby Żyło się łatwiej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: 2022 - 1Laureat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Śląski Konkurs Matematyczny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 2022-1 laureat, 2023 – 3 laureatów, 2025 – 6 finalistów</a:t>
            </a:r>
            <a:endParaRPr lang="pl-PL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Laureaci w licznych konkursach :niższego szczebla</a:t>
            </a:r>
          </a:p>
        </p:txBody>
      </p:sp>
    </p:spTree>
    <p:extLst>
      <p:ext uri="{BB962C8B-B14F-4D97-AF65-F5344CB8AC3E}">
        <p14:creationId xmlns:p14="http://schemas.microsoft.com/office/powerpoint/2010/main" val="407050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DE309CD-5965-43C5-BF3B-43DB48572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3531" y="341195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C66193E-4FB4-49ED-BED7-C190009A749B}"/>
              </a:ext>
            </a:extLst>
          </p:cNvPr>
          <p:cNvSpPr/>
          <p:nvPr/>
        </p:nvSpPr>
        <p:spPr>
          <a:xfrm>
            <a:off x="452597" y="878889"/>
            <a:ext cx="8691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Poziomy punktowe do ALO w rekrutacji  w roku 2024/25      w roku 2023/24: </a:t>
            </a:r>
          </a:p>
          <a:p>
            <a:r>
              <a:rPr lang="pl-PL" dirty="0">
                <a:solidFill>
                  <a:srgbClr val="002060"/>
                </a:solidFill>
              </a:rPr>
              <a:t>                                       Klasa architektoniczna – 163 pkt                        170 pkt</a:t>
            </a:r>
          </a:p>
          <a:p>
            <a:r>
              <a:rPr lang="pl-PL" dirty="0">
                <a:solidFill>
                  <a:srgbClr val="002060"/>
                </a:solidFill>
              </a:rPr>
              <a:t>                                       Klasa politechniczna  -    167 pkt                        175 pkt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FA18745-72C2-4958-B925-4AC4B69DB460}"/>
              </a:ext>
            </a:extLst>
          </p:cNvPr>
          <p:cNvSpPr txBox="1"/>
          <p:nvPr/>
        </p:nvSpPr>
        <p:spPr>
          <a:xfrm>
            <a:off x="452597" y="289406"/>
            <a:ext cx="417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Rekrutacja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E24603-594C-4058-A3A8-6DEC946520B4}"/>
              </a:ext>
            </a:extLst>
          </p:cNvPr>
          <p:cNvSpPr txBox="1"/>
          <p:nvPr/>
        </p:nvSpPr>
        <p:spPr>
          <a:xfrm>
            <a:off x="550416" y="1873189"/>
            <a:ext cx="106443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Kalendarium rekrutacji jest dostępne na stronie ALO w zakładce „Rekrutacja”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Rekrutacja elektroniczna rusza </a:t>
            </a:r>
            <a:r>
              <a:rPr lang="pl-PL" b="1" dirty="0">
                <a:solidFill>
                  <a:schemeClr val="accent1"/>
                </a:solidFill>
              </a:rPr>
              <a:t>od 12 maja 2025 do 23 czerwca 2025</a:t>
            </a:r>
          </a:p>
          <a:p>
            <a:r>
              <a:rPr lang="pl-PL" b="1" dirty="0">
                <a:solidFill>
                  <a:schemeClr val="accent1"/>
                </a:solidFill>
              </a:rPr>
              <a:t>27 czerwca – 7 lipca 2025   </a:t>
            </a:r>
            <a:r>
              <a:rPr lang="pl-PL" dirty="0"/>
              <a:t>-  Składanie świadectwa i zaświadczenia o wyniku egzaminu</a:t>
            </a:r>
            <a:endParaRPr lang="pl-PL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Wyniki będą ogłoszone:</a:t>
            </a:r>
          </a:p>
          <a:p>
            <a:r>
              <a:rPr lang="pl-PL" b="1" dirty="0">
                <a:solidFill>
                  <a:schemeClr val="accent1"/>
                </a:solidFill>
              </a:rPr>
              <a:t>17 lipca 2025   </a:t>
            </a:r>
            <a:r>
              <a:rPr lang="pl-PL" dirty="0"/>
              <a:t>-  Lista zakwalifikowanych </a:t>
            </a:r>
          </a:p>
          <a:p>
            <a:r>
              <a:rPr lang="pl-PL" b="1" dirty="0">
                <a:solidFill>
                  <a:schemeClr val="accent1"/>
                </a:solidFill>
              </a:rPr>
              <a:t>17 – 22 lipca       </a:t>
            </a:r>
            <a:r>
              <a:rPr lang="pl-PL" dirty="0"/>
              <a:t>składanie oryginałów dokumentów, wybór 2 języka obcego, religii / etyki, EZ</a:t>
            </a:r>
          </a:p>
          <a:p>
            <a:r>
              <a:rPr lang="pl-PL" b="1" dirty="0">
                <a:solidFill>
                  <a:schemeClr val="accent1"/>
                </a:solidFill>
              </a:rPr>
              <a:t>23 lipca 1025   </a:t>
            </a:r>
            <a:r>
              <a:rPr lang="pl-PL" dirty="0"/>
              <a:t>-  Lista przyjętych </a:t>
            </a:r>
          </a:p>
          <a:p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Warto zapoznać się z terminami i skorelować je z urlopem letnim!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Warto zapoznać się z regulaminem rekrutacji i rozważnie dokonywać kolejności wyboru preferowanych klas i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Kandydat z Gliwic może wybrać 3 szkoły zarządzane przez Miasto Gliwice oraz ALO jako szkołę dodatkową - czwartą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090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7470" y="401569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6B8C557-EB0A-49FC-A029-2DE7E05B9C6B}"/>
              </a:ext>
            </a:extLst>
          </p:cNvPr>
          <p:cNvSpPr/>
          <p:nvPr/>
        </p:nvSpPr>
        <p:spPr>
          <a:xfrm>
            <a:off x="452597" y="545910"/>
            <a:ext cx="4378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ALO w liczbach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1346F6F-B62D-4812-A88E-7E1D59BAA2AE}"/>
              </a:ext>
            </a:extLst>
          </p:cNvPr>
          <p:cNvSpPr/>
          <p:nvPr/>
        </p:nvSpPr>
        <p:spPr>
          <a:xfrm>
            <a:off x="641445" y="1487606"/>
            <a:ext cx="51734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6 lat doświadczeń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3 szkoła w Gliwicach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2 klasy w roczniku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52 miejsca w 2 klasach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tylko 206 uczniów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30 nauczycieli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2060"/>
                </a:solidFill>
              </a:rPr>
              <a:t>1organ prowadzący: </a:t>
            </a:r>
            <a:br>
              <a:rPr lang="pl-PL" sz="3200" dirty="0">
                <a:solidFill>
                  <a:srgbClr val="002060"/>
                </a:solidFill>
              </a:rPr>
            </a:br>
            <a:r>
              <a:rPr lang="pl-PL" sz="3200" dirty="0">
                <a:solidFill>
                  <a:srgbClr val="002060"/>
                </a:solidFill>
              </a:rPr>
              <a:t>Politechnika Śląska</a:t>
            </a:r>
          </a:p>
        </p:txBody>
      </p:sp>
      <p:pic>
        <p:nvPicPr>
          <p:cNvPr id="8" name="Symbol zastępczy zawartości 6" descr="Obraz zawierający budynek, stół, wewnątrz&#10;&#10;Opis wygenerowany przy bardzo wysokim poziomie pewności">
            <a:extLst>
              <a:ext uri="{FF2B5EF4-FFF2-40B4-BE49-F238E27FC236}">
                <a16:creationId xmlns:a16="http://schemas.microsoft.com/office/drawing/2014/main" id="{EA27AE67-9DEF-4B98-94FA-BC8A3DC86C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73" y="401569"/>
            <a:ext cx="3934394" cy="59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3531" y="341195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5D2CBE0-3FEE-421F-BFA5-2120E8F58CBD}"/>
              </a:ext>
            </a:extLst>
          </p:cNvPr>
          <p:cNvSpPr/>
          <p:nvPr/>
        </p:nvSpPr>
        <p:spPr>
          <a:xfrm>
            <a:off x="272955" y="341195"/>
            <a:ext cx="9348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1.09.2018 r. </a:t>
            </a:r>
          </a:p>
          <a:p>
            <a:pPr marL="360363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Inauguracja pierwszego roku szkolnego w Centrum Kongresowym </a:t>
            </a:r>
          </a:p>
          <a:p>
            <a:pPr marL="360363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Politechniki Śląskiej</a:t>
            </a:r>
            <a:endParaRPr lang="pl-PL" dirty="0"/>
          </a:p>
        </p:txBody>
      </p:sp>
      <p:pic>
        <p:nvPicPr>
          <p:cNvPr id="4" name="Obraz 3" descr="Obraz zawierający osoba, mężczyzna, wewnątrz, stojące&#10;&#10;Opis wygenerowany automatycznie">
            <a:extLst>
              <a:ext uri="{FF2B5EF4-FFF2-40B4-BE49-F238E27FC236}">
                <a16:creationId xmlns:a16="http://schemas.microsoft.com/office/drawing/2014/main" id="{A085D49D-E6AF-4037-9560-BEC326D4CF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79" y="1575195"/>
            <a:ext cx="3274977" cy="2747962"/>
          </a:xfrm>
          <a:prstGeom prst="rect">
            <a:avLst/>
          </a:prstGeom>
        </p:spPr>
      </p:pic>
      <p:pic>
        <p:nvPicPr>
          <p:cNvPr id="6" name="Obraz 5" descr="Obraz zawierający osoba, wewnątrz, sufit, osoby&#10;&#10;Opis wygenerowany automatycznie">
            <a:extLst>
              <a:ext uri="{FF2B5EF4-FFF2-40B4-BE49-F238E27FC236}">
                <a16:creationId xmlns:a16="http://schemas.microsoft.com/office/drawing/2014/main" id="{3A8DC466-B126-4158-85D9-BE2130DD03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156" y="1333569"/>
            <a:ext cx="3460899" cy="5183236"/>
          </a:xfrm>
          <a:prstGeom prst="rect">
            <a:avLst/>
          </a:prstGeom>
        </p:spPr>
      </p:pic>
      <p:pic>
        <p:nvPicPr>
          <p:cNvPr id="7" name="Obraz 6" descr="Obraz zawierający osoba, mężczyzna, stół, siedzi&#10;&#10;Opis wygenerowany automatycznie">
            <a:extLst>
              <a:ext uri="{FF2B5EF4-FFF2-40B4-BE49-F238E27FC236}">
                <a16:creationId xmlns:a16="http://schemas.microsoft.com/office/drawing/2014/main" id="{47D0A538-8E08-4FB0-A232-72241B8874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99" y="3636301"/>
            <a:ext cx="3320323" cy="27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0C447E9-3468-495B-9ECF-63BCBC438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3531" y="341195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07943FB-C5F5-423F-A441-9E8CF0E7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666">
            <a:off x="2815583" y="143300"/>
            <a:ext cx="2780360" cy="657140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5EDB802-5CF1-478A-82B1-A09544574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360">
            <a:off x="5862322" y="787238"/>
            <a:ext cx="266192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479" y="106984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8382AC5-DD61-49E9-BD5A-F41C2480373F}"/>
              </a:ext>
            </a:extLst>
          </p:cNvPr>
          <p:cNvSpPr/>
          <p:nvPr/>
        </p:nvSpPr>
        <p:spPr>
          <a:xfrm>
            <a:off x="360218" y="1853896"/>
            <a:ext cx="9561704" cy="4649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Przygotowanie do studiów na kierunku architektura, 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architektura wnętrz i budownictwo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2 rozszerzenia: matematyka, historia sztuki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3 przedmioty dodatkowe: rysunek architektoniczny, 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		wstęp do projektowania architektonicznego 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		 język angielski w architekturze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Zajęcia dodatkowe dla uczniów z rysunku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Wycieczki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architektoniczno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-kulturalne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Wykłady z Wydziałem Architektury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Konkurs Wydziału Architektury dla uczniów: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Archiwizje</a:t>
            </a: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AAE841-111F-4A33-8398-5B9784574DE6}"/>
              </a:ext>
            </a:extLst>
          </p:cNvPr>
          <p:cNvSpPr/>
          <p:nvPr/>
        </p:nvSpPr>
        <p:spPr>
          <a:xfrm>
            <a:off x="2987039" y="341195"/>
            <a:ext cx="4362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Profil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architektoniczny</a:t>
            </a:r>
            <a:endParaRPr lang="pl-PL" sz="32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7995B4B-BB01-4677-A5EE-CE095AA82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737" y="2499804"/>
            <a:ext cx="3449136" cy="23483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EA35A21-1F7D-4FDB-985D-91B4F5E39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64" y="4761074"/>
            <a:ext cx="3449136" cy="20969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100E6BD-12DF-42B8-8BCD-7E61C233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07737" y="0"/>
            <a:ext cx="3449136" cy="25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639" y="157217"/>
            <a:ext cx="1955872" cy="17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3B2723B-7CC0-4A3A-ADE1-0BDF08CCD223}"/>
              </a:ext>
            </a:extLst>
          </p:cNvPr>
          <p:cNvSpPr/>
          <p:nvPr/>
        </p:nvSpPr>
        <p:spPr>
          <a:xfrm rot="10800000" flipV="1">
            <a:off x="2621280" y="700069"/>
            <a:ext cx="3637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Profil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politechniczny</a:t>
            </a:r>
            <a:endParaRPr lang="pl-PL" sz="32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051F98D-3D7A-46A8-AE2B-4EA6DEDB0F53}"/>
              </a:ext>
            </a:extLst>
          </p:cNvPr>
          <p:cNvSpPr/>
          <p:nvPr/>
        </p:nvSpPr>
        <p:spPr>
          <a:xfrm>
            <a:off x="406400" y="2167656"/>
            <a:ext cx="9858187" cy="4187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2 rozszerzenia: matematyka, fizyka lub chemia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Przedmioty dodatkowe: programowanie, 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język angielski techniczny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Wykładowcy wywodzący się z Politechniki Śląskiej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Zajęcia w laboratorium Wydziału Chemii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Warsztaty w Instytucie Fizyki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Udział w wielu wydarzeniach na Politechnice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Zajęcia dodatkowe z chemii, algorytmiki, 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robotyki z elektroniką, fizyki i astronomii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4B5FA7D-033D-4BF1-AF28-7CC76B7BC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920" y="0"/>
            <a:ext cx="3434080" cy="225552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5B8D96A-6F11-4D1E-8FD2-F5C06D235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9626" r="1398" b="31068"/>
          <a:stretch/>
        </p:blipFill>
        <p:spPr>
          <a:xfrm>
            <a:off x="8757920" y="2167656"/>
            <a:ext cx="3452205" cy="2474624"/>
          </a:xfrm>
          <a:prstGeom prst="rect">
            <a:avLst/>
          </a:prstGeom>
        </p:spPr>
      </p:pic>
      <p:pic>
        <p:nvPicPr>
          <p:cNvPr id="9" name="Symbol zastępczy zawartości 7" descr="Obraz zawierający wewnątrz, kobieta, stół, siedzi&#10;&#10;Opis wygenerowany automatycznie">
            <a:extLst>
              <a:ext uri="{FF2B5EF4-FFF2-40B4-BE49-F238E27FC236}">
                <a16:creationId xmlns:a16="http://schemas.microsoft.com/office/drawing/2014/main" id="{E0F16BC7-7DE5-4C6B-8773-C4E56B0A5E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920" y="4642280"/>
            <a:ext cx="3452205" cy="21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6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3531" y="341195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24A98D3-9A38-470A-B0AD-1EEB33095677}"/>
              </a:ext>
            </a:extLst>
          </p:cNvPr>
          <p:cNvSpPr/>
          <p:nvPr/>
        </p:nvSpPr>
        <p:spPr>
          <a:xfrm>
            <a:off x="452597" y="1187355"/>
            <a:ext cx="1009712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Klub Młodych Odkrywców:</a:t>
            </a:r>
          </a:p>
          <a:p>
            <a:r>
              <a:rPr lang="pl-PL" sz="2400" b="1" dirty="0">
                <a:solidFill>
                  <a:srgbClr val="002060"/>
                </a:solidFill>
              </a:rPr>
              <a:t>    projekty związane z fizyką i astronomią – nasze projekty na orbicie w ISS, współpraca z Centrum Nauki Kopernik</a:t>
            </a:r>
          </a:p>
          <a:p>
            <a:endParaRPr lang="pl-PL" sz="2400" b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Koło programowania i algorytmiki – zimowy obóz algorytmiczny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Koło „Chemiczny Mol” - Akademia młodego odkrywcy (w ramach </a:t>
            </a:r>
            <a:r>
              <a:rPr lang="pl-PL" sz="2400" b="1" dirty="0" err="1">
                <a:solidFill>
                  <a:srgbClr val="002060"/>
                </a:solidFill>
              </a:rPr>
              <a:t>projektu„Zwolnieni</a:t>
            </a:r>
            <a:r>
              <a:rPr lang="pl-PL" sz="2400" b="1" dirty="0">
                <a:solidFill>
                  <a:srgbClr val="002060"/>
                </a:solidFill>
              </a:rPr>
              <a:t> z teorii”), </a:t>
            </a:r>
            <a:r>
              <a:rPr lang="pl-PL" sz="2400" b="1">
                <a:solidFill>
                  <a:srgbClr val="002060"/>
                </a:solidFill>
              </a:rPr>
              <a:t>Noc Naukowców</a:t>
            </a:r>
            <a:endParaRPr lang="pl-PL" sz="2400" b="1" dirty="0">
              <a:solidFill>
                <a:srgbClr val="002060"/>
              </a:solidFill>
            </a:endParaRPr>
          </a:p>
          <a:p>
            <a:endParaRPr lang="pl-PL" sz="2400" b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Koło robotyki i elektroniki – „Space </a:t>
            </a:r>
            <a:r>
              <a:rPr lang="pl-PL" sz="2400" b="1" dirty="0" err="1">
                <a:solidFill>
                  <a:srgbClr val="002060"/>
                </a:solidFill>
              </a:rPr>
              <a:t>Coffee</a:t>
            </a:r>
            <a:r>
              <a:rPr lang="pl-PL" sz="2400" b="1" dirty="0">
                <a:solidFill>
                  <a:srgbClr val="002060"/>
                </a:solidFill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2400" b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Koła olimpijskie z matematyki, chemii, lingwistyki matematycznej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2400" b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2060"/>
                </a:solidFill>
              </a:rPr>
              <a:t>Koło wolontariatu – WOŚP, Pączek dla Afryki, </a:t>
            </a:r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2400" b="1" dirty="0">
                <a:solidFill>
                  <a:srgbClr val="002060"/>
                </a:solidFill>
              </a:rPr>
              <a:t>                              </a:t>
            </a:r>
          </a:p>
          <a:p>
            <a:r>
              <a:rPr lang="pl-PL" sz="2400" b="1" dirty="0">
                <a:solidFill>
                  <a:srgbClr val="002060"/>
                </a:solidFill>
              </a:rPr>
              <a:t>Planowane na 2025/26: </a:t>
            </a:r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2400" b="1" dirty="0">
                <a:solidFill>
                  <a:srgbClr val="002060"/>
                </a:solidFill>
              </a:rPr>
              <a:t>Koło pilotażu dronów i biotechnologii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b="1" dirty="0">
              <a:solidFill>
                <a:srgbClr val="00206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AE2B5DB-BD02-4A0C-9F14-2DAC98B1C536}"/>
              </a:ext>
            </a:extLst>
          </p:cNvPr>
          <p:cNvSpPr/>
          <p:nvPr/>
        </p:nvSpPr>
        <p:spPr>
          <a:xfrm>
            <a:off x="204716" y="191069"/>
            <a:ext cx="713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70C0"/>
                </a:solidFill>
              </a:rPr>
              <a:t>Projekty edukacyjne</a:t>
            </a:r>
            <a:endParaRPr lang="pl-PL" sz="36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372A23-BE44-483C-8252-15FF3DBD7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1991" r="7629" b="22474"/>
          <a:stretch/>
        </p:blipFill>
        <p:spPr>
          <a:xfrm>
            <a:off x="8895965" y="4411433"/>
            <a:ext cx="2875176" cy="20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716" y="231622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341ACC8-BCBE-4640-BE9D-7C3C0127EFCE}"/>
              </a:ext>
            </a:extLst>
          </p:cNvPr>
          <p:cNvSpPr/>
          <p:nvPr/>
        </p:nvSpPr>
        <p:spPr>
          <a:xfrm>
            <a:off x="2489200" y="341195"/>
            <a:ext cx="6085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Międzynarodowe projekty Erasmus +</a:t>
            </a: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Akredytacja w programie Erasmus +</a:t>
            </a:r>
            <a:endParaRPr lang="pl-PL" sz="2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3219CAB-98F2-4092-B557-E44414CB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22691" r="9931" b="9131"/>
          <a:stretch/>
        </p:blipFill>
        <p:spPr>
          <a:xfrm rot="5400000">
            <a:off x="6750301" y="1812241"/>
            <a:ext cx="2682055" cy="23454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BFE78-F866-404E-8DD0-F6A9CD0CB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2513" r="1593" b="16238"/>
          <a:stretch/>
        </p:blipFill>
        <p:spPr bwMode="auto">
          <a:xfrm>
            <a:off x="8757920" y="0"/>
            <a:ext cx="3434080" cy="22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B2673FA7-ACCF-41F8-87BC-920D3DA28106}"/>
              </a:ext>
            </a:extLst>
          </p:cNvPr>
          <p:cNvSpPr/>
          <p:nvPr/>
        </p:nvSpPr>
        <p:spPr>
          <a:xfrm>
            <a:off x="264160" y="2157078"/>
            <a:ext cx="8127619" cy="4332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</a:rPr>
              <a:t>Akredytacja  2021 - 2027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002060"/>
                </a:solidFill>
              </a:rPr>
              <a:t>Współpraca z Liceum Artystycznym w Modenie, Włochy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002060"/>
                </a:solidFill>
              </a:rPr>
              <a:t>Współpraca ze szkołami matematycznymi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</a:t>
            </a:r>
            <a:r>
              <a:rPr lang="pl-PL" dirty="0" err="1">
                <a:solidFill>
                  <a:srgbClr val="002060"/>
                </a:solidFill>
              </a:rPr>
              <a:t>Przerov</a:t>
            </a:r>
            <a:r>
              <a:rPr lang="pl-PL" dirty="0">
                <a:solidFill>
                  <a:srgbClr val="002060"/>
                </a:solidFill>
              </a:rPr>
              <a:t> Czechy i w </a:t>
            </a:r>
            <a:r>
              <a:rPr lang="pl-PL" dirty="0" err="1">
                <a:solidFill>
                  <a:srgbClr val="002060"/>
                </a:solidFill>
              </a:rPr>
              <a:t>Graz,Austria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We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Green Europe 2022 - 2024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002060"/>
                </a:solidFill>
              </a:rPr>
              <a:t>Partnerzy: Hiszpania, Turcja, Litwa, Rumunia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Under the Same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2021 - 2023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 Partnerzy: Turcja, Rumunia, Włochy, Hiszpania</a:t>
            </a:r>
            <a:endParaRPr lang="pl-PL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</a:rPr>
              <a:t>Projekty e-</a:t>
            </a:r>
            <a:r>
              <a:rPr lang="pl-PL" b="1" dirty="0" err="1">
                <a:solidFill>
                  <a:srgbClr val="002060"/>
                </a:solidFill>
              </a:rPr>
              <a:t>Twinning</a:t>
            </a:r>
            <a:endParaRPr lang="pl-PL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</a:rPr>
              <a:t>2021- ALO – Tel Awiw</a:t>
            </a: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</a:rPr>
              <a:t>2020, 2022 – ALO - Modena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28F1F98-B564-4505-9A84-68DE77C50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73" y="2130630"/>
            <a:ext cx="2972341" cy="22292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D8D6F9C-D3CC-446D-B05B-70B433E76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1212" r="10555" b="31453"/>
          <a:stretch/>
        </p:blipFill>
        <p:spPr>
          <a:xfrm>
            <a:off x="8575040" y="4017818"/>
            <a:ext cx="3352800" cy="26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4419856-EAA0-422E-A193-C8FE825E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3531" y="341195"/>
            <a:ext cx="1955872" cy="1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FE40041-F1EC-4078-9197-17067D07EBF2}"/>
              </a:ext>
            </a:extLst>
          </p:cNvPr>
          <p:cNvSpPr/>
          <p:nvPr/>
        </p:nvSpPr>
        <p:spPr>
          <a:xfrm>
            <a:off x="452597" y="341196"/>
            <a:ext cx="86914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Dla najzdolniejszych – </a:t>
            </a: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Program mentorski Politechniki Śląskiej: </a:t>
            </a: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Rozwiń Skrzydła</a:t>
            </a:r>
            <a:endParaRPr lang="pl-PL" sz="28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679A47E-BFDA-4D34-AFC8-8A6BA8FF1AFD}"/>
              </a:ext>
            </a:extLst>
          </p:cNvPr>
          <p:cNvSpPr/>
          <p:nvPr/>
        </p:nvSpPr>
        <p:spPr>
          <a:xfrm>
            <a:off x="259307" y="1874728"/>
            <a:ext cx="88846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4 stypendia Rektora Politechniki Śląskiej dla każdego rocznika uczniów</a:t>
            </a:r>
          </a:p>
          <a:p>
            <a:endParaRPr lang="pl-P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Pod okiem mentorów uczniowie realizują indywidualne plany nauczania nakierowane na rozwój swoich zdolności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Stypendia finansowe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Udział w pracach kół naukowych Politechniki</a:t>
            </a:r>
          </a:p>
        </p:txBody>
      </p:sp>
      <p:pic>
        <p:nvPicPr>
          <p:cNvPr id="6" name="Obraz 5" descr="Obraz zawierający mężczyzna&#10;&#10;Opis wygenerowany przy wysokim poziomie pewności">
            <a:extLst>
              <a:ext uri="{FF2B5EF4-FFF2-40B4-BE49-F238E27FC236}">
                <a16:creationId xmlns:a16="http://schemas.microsoft.com/office/drawing/2014/main" id="{388578C2-9198-4ABB-9304-04858D136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035909" y="3759981"/>
            <a:ext cx="2896784" cy="27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39515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2525</TotalTime>
  <Words>1092</Words>
  <Application>Microsoft Office PowerPoint</Application>
  <PresentationFormat>Panoramiczny</PresentationFormat>
  <Paragraphs>154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Bradley Hand ITC</vt:lpstr>
      <vt:lpstr>Century Gothic</vt:lpstr>
      <vt:lpstr>Segoe UI Light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User_ALO</dc:creator>
  <cp:lastModifiedBy>User_ALO</cp:lastModifiedBy>
  <cp:revision>62</cp:revision>
  <dcterms:created xsi:type="dcterms:W3CDTF">2023-03-04T00:29:13Z</dcterms:created>
  <dcterms:modified xsi:type="dcterms:W3CDTF">2025-05-20T11:33:59Z</dcterms:modified>
</cp:coreProperties>
</file>